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9" r:id="rId3"/>
    <p:sldId id="258" r:id="rId4"/>
    <p:sldId id="280" r:id="rId5"/>
    <p:sldId id="281" r:id="rId6"/>
    <p:sldId id="282" r:id="rId7"/>
    <p:sldId id="283" r:id="rId8"/>
    <p:sldId id="287" r:id="rId9"/>
    <p:sldId id="295" r:id="rId10"/>
    <p:sldId id="291" r:id="rId11"/>
    <p:sldId id="288" r:id="rId12"/>
    <p:sldId id="289" r:id="rId13"/>
    <p:sldId id="290" r:id="rId14"/>
    <p:sldId id="277" r:id="rId15"/>
    <p:sldId id="293" r:id="rId16"/>
    <p:sldId id="294" r:id="rId17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56" autoAdjust="0"/>
    <p:restoredTop sz="94660"/>
  </p:normalViewPr>
  <p:slideViewPr>
    <p:cSldViewPr snapToGrid="0">
      <p:cViewPr varScale="1">
        <p:scale>
          <a:sx n="65" d="100"/>
          <a:sy n="65" d="100"/>
        </p:scale>
        <p:origin x="712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6E256-E07E-4C40-8901-A85111AD686D}" type="datetimeFigureOut">
              <a:rPr lang="uk-UA" smtClean="0"/>
              <a:t>22.02.2017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16DDD-69FE-42E5-B200-57BBB61ED29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931595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6E256-E07E-4C40-8901-A85111AD686D}" type="datetimeFigureOut">
              <a:rPr lang="uk-UA" smtClean="0"/>
              <a:t>22.02.2017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16DDD-69FE-42E5-B200-57BBB61ED29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192440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6E256-E07E-4C40-8901-A85111AD686D}" type="datetimeFigureOut">
              <a:rPr lang="uk-UA" smtClean="0"/>
              <a:t>22.02.2017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16DDD-69FE-42E5-B200-57BBB61ED295}" type="slidenum">
              <a:rPr lang="uk-UA" smtClean="0"/>
              <a:t>‹#›</a:t>
            </a:fld>
            <a:endParaRPr lang="uk-UA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40934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6E256-E07E-4C40-8901-A85111AD686D}" type="datetimeFigureOut">
              <a:rPr lang="uk-UA" smtClean="0"/>
              <a:t>22.02.2017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16DDD-69FE-42E5-B200-57BBB61ED29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13105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6E256-E07E-4C40-8901-A85111AD686D}" type="datetimeFigureOut">
              <a:rPr lang="uk-UA" smtClean="0"/>
              <a:t>22.02.2017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16DDD-69FE-42E5-B200-57BBB61ED295}" type="slidenum">
              <a:rPr lang="uk-UA" smtClean="0"/>
              <a:t>‹#›</a:t>
            </a:fld>
            <a:endParaRPr lang="uk-UA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803558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6E256-E07E-4C40-8901-A85111AD686D}" type="datetimeFigureOut">
              <a:rPr lang="uk-UA" smtClean="0"/>
              <a:t>22.02.2017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16DDD-69FE-42E5-B200-57BBB61ED29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164979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6E256-E07E-4C40-8901-A85111AD686D}" type="datetimeFigureOut">
              <a:rPr lang="uk-UA" smtClean="0"/>
              <a:t>22.02.2017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16DDD-69FE-42E5-B200-57BBB61ED29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419970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6E256-E07E-4C40-8901-A85111AD686D}" type="datetimeFigureOut">
              <a:rPr lang="uk-UA" smtClean="0"/>
              <a:t>22.02.2017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16DDD-69FE-42E5-B200-57BBB61ED29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44298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6E256-E07E-4C40-8901-A85111AD686D}" type="datetimeFigureOut">
              <a:rPr lang="uk-UA" smtClean="0"/>
              <a:t>22.02.2017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16DDD-69FE-42E5-B200-57BBB61ED29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77278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6E256-E07E-4C40-8901-A85111AD686D}" type="datetimeFigureOut">
              <a:rPr lang="uk-UA" smtClean="0"/>
              <a:t>22.02.2017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16DDD-69FE-42E5-B200-57BBB61ED29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116748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6E256-E07E-4C40-8901-A85111AD686D}" type="datetimeFigureOut">
              <a:rPr lang="uk-UA" smtClean="0"/>
              <a:t>22.02.2017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16DDD-69FE-42E5-B200-57BBB61ED29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54781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6E256-E07E-4C40-8901-A85111AD686D}" type="datetimeFigureOut">
              <a:rPr lang="uk-UA" smtClean="0"/>
              <a:t>22.02.2017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16DDD-69FE-42E5-B200-57BBB61ED29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878326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6E256-E07E-4C40-8901-A85111AD686D}" type="datetimeFigureOut">
              <a:rPr lang="uk-UA" smtClean="0"/>
              <a:t>22.02.2017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16DDD-69FE-42E5-B200-57BBB61ED29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028556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6E256-E07E-4C40-8901-A85111AD686D}" type="datetimeFigureOut">
              <a:rPr lang="uk-UA" smtClean="0"/>
              <a:t>22.02.2017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16DDD-69FE-42E5-B200-57BBB61ED29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120808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6E256-E07E-4C40-8901-A85111AD686D}" type="datetimeFigureOut">
              <a:rPr lang="uk-UA" smtClean="0"/>
              <a:t>22.02.2017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16DDD-69FE-42E5-B200-57BBB61ED29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26372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6E256-E07E-4C40-8901-A85111AD686D}" type="datetimeFigureOut">
              <a:rPr lang="uk-UA" smtClean="0"/>
              <a:t>22.02.2017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16DDD-69FE-42E5-B200-57BBB61ED29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88766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06E256-E07E-4C40-8901-A85111AD686D}" type="datetimeFigureOut">
              <a:rPr lang="uk-UA" smtClean="0"/>
              <a:t>22.02.2017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8716DDD-69FE-42E5-B200-57BBB61ED29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61886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Инновационные </a:t>
            </a:r>
            <a:r>
              <a:rPr lang="ru-RU" smtClean="0"/>
              <a:t>формы работы </a:t>
            </a:r>
            <a:r>
              <a:rPr lang="ru-RU" dirty="0" smtClean="0"/>
              <a:t>в библиотеке</a:t>
            </a:r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251591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Миссия </a:t>
            </a:r>
            <a:r>
              <a:rPr lang="ru-RU" dirty="0" err="1" smtClean="0"/>
              <a:t>сторителлинга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Захватить внимание с первой секунды и держать его на протяжении всей истории и таким образом донести до аудитории основную мысль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2352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10 правил успешного </a:t>
            </a:r>
            <a:r>
              <a:rPr lang="ru-RU" dirty="0" err="1" smtClean="0"/>
              <a:t>сторителлинга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620983"/>
            <a:ext cx="8596668" cy="4420380"/>
          </a:xfrm>
        </p:spPr>
        <p:txBody>
          <a:bodyPr/>
          <a:lstStyle/>
          <a:p>
            <a:r>
              <a:rPr lang="ru-RU" dirty="0" smtClean="0"/>
              <a:t>Краткость – сестра таланта</a:t>
            </a:r>
          </a:p>
          <a:p>
            <a:r>
              <a:rPr lang="ru-RU" dirty="0" smtClean="0"/>
              <a:t>Яркий герой</a:t>
            </a:r>
          </a:p>
          <a:p>
            <a:r>
              <a:rPr lang="ru-RU" dirty="0" smtClean="0"/>
              <a:t>Избегайте историй с открытым концом</a:t>
            </a:r>
          </a:p>
          <a:p>
            <a:r>
              <a:rPr lang="ru-RU" dirty="0" smtClean="0"/>
              <a:t>Текст не должен быть скучным</a:t>
            </a:r>
          </a:p>
          <a:p>
            <a:r>
              <a:rPr lang="ru-RU" dirty="0" smtClean="0"/>
              <a:t>Не навязывайте своего мнения</a:t>
            </a:r>
          </a:p>
          <a:p>
            <a:r>
              <a:rPr lang="ru-RU" dirty="0" smtClean="0"/>
              <a:t>Влияйте на эмоции аудитории</a:t>
            </a:r>
          </a:p>
          <a:p>
            <a:r>
              <a:rPr lang="ru-RU" dirty="0" smtClean="0"/>
              <a:t>Подстраивайте текст под конкретную аудиторию</a:t>
            </a:r>
          </a:p>
          <a:p>
            <a:r>
              <a:rPr lang="ru-RU" dirty="0" smtClean="0"/>
              <a:t>Используйте красивые метафоры</a:t>
            </a:r>
          </a:p>
          <a:p>
            <a:r>
              <a:rPr lang="ru-RU" dirty="0" smtClean="0"/>
              <a:t>Не дистанцируйтесь от аудитории</a:t>
            </a:r>
          </a:p>
          <a:p>
            <a:r>
              <a:rPr lang="ru-RU" dirty="0" smtClean="0"/>
              <a:t>Используйте визуализацию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05477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Где применяется </a:t>
            </a:r>
            <a:r>
              <a:rPr lang="ru-RU" dirty="0" err="1" smtClean="0"/>
              <a:t>сторителлинг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Менеджмент</a:t>
            </a:r>
          </a:p>
          <a:p>
            <a:r>
              <a:rPr lang="ru-RU" dirty="0" smtClean="0"/>
              <a:t>Маркетинг</a:t>
            </a:r>
          </a:p>
          <a:p>
            <a:r>
              <a:rPr lang="ru-RU" dirty="0" smtClean="0"/>
              <a:t>Индустрия туризма</a:t>
            </a:r>
          </a:p>
          <a:p>
            <a:r>
              <a:rPr lang="ru-RU" dirty="0" smtClean="0"/>
              <a:t>Деловые СМИ</a:t>
            </a:r>
          </a:p>
          <a:p>
            <a:r>
              <a:rPr lang="ru-RU" dirty="0" smtClean="0"/>
              <a:t>Корпоративные </a:t>
            </a:r>
            <a:r>
              <a:rPr lang="ru-RU" dirty="0" smtClean="0"/>
              <a:t>СМИ</a:t>
            </a:r>
          </a:p>
          <a:p>
            <a:r>
              <a:rPr lang="ru-RU" dirty="0"/>
              <a:t>П</a:t>
            </a:r>
            <a:r>
              <a:rPr lang="ru-RU" dirty="0" smtClean="0"/>
              <a:t>сихология</a:t>
            </a:r>
            <a:endParaRPr lang="en-US" dirty="0" smtClean="0"/>
          </a:p>
          <a:p>
            <a:r>
              <a:rPr lang="ru-RU" dirty="0" smtClean="0"/>
              <a:t>Психотерапия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99015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Залог успешной истории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Идея</a:t>
            </a:r>
          </a:p>
          <a:p>
            <a:r>
              <a:rPr lang="ru-RU" dirty="0" smtClean="0"/>
              <a:t>Герой</a:t>
            </a:r>
          </a:p>
          <a:p>
            <a:r>
              <a:rPr lang="ru-RU" dirty="0" smtClean="0"/>
              <a:t>Проекция</a:t>
            </a:r>
          </a:p>
          <a:p>
            <a:r>
              <a:rPr lang="ru-RU" dirty="0" smtClean="0"/>
              <a:t>Структура</a:t>
            </a:r>
          </a:p>
          <a:p>
            <a:r>
              <a:rPr lang="ru-RU" dirty="0" smtClean="0"/>
              <a:t>Связанность элементов</a:t>
            </a:r>
          </a:p>
          <a:p>
            <a:r>
              <a:rPr lang="ru-RU" dirty="0" smtClean="0"/>
              <a:t>Стиль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01460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b="1" dirty="0" err="1" smtClean="0"/>
              <a:t>Флешбэк</a:t>
            </a:r>
            <a:r>
              <a:rPr lang="uk-UA" b="1" dirty="0"/>
              <a:t> </a:t>
            </a:r>
            <a:r>
              <a:rPr lang="uk-UA" b="1" dirty="0" smtClean="0"/>
              <a:t>и</a:t>
            </a:r>
            <a:r>
              <a:rPr lang="uk-UA" b="1" dirty="0"/>
              <a:t> </a:t>
            </a:r>
            <a:r>
              <a:rPr lang="uk-UA" b="1" dirty="0" err="1" smtClean="0"/>
              <a:t>Флешфорвард</a:t>
            </a:r>
            <a:endParaRPr lang="uk-UA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3510" y="2160588"/>
            <a:ext cx="6205018" cy="3881437"/>
          </a:xfrm>
        </p:spPr>
      </p:pic>
    </p:spTree>
    <p:extLst>
      <p:ext uri="{BB962C8B-B14F-4D97-AF65-F5344CB8AC3E}">
        <p14:creationId xmlns:p14="http://schemas.microsoft.com/office/powerpoint/2010/main" val="8247038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Флешбэк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Обратный кадр</a:t>
            </a:r>
          </a:p>
          <a:p>
            <a:r>
              <a:rPr lang="ru-RU" dirty="0" smtClean="0"/>
              <a:t>В искусстве означает отклонение от повествования в прошлое</a:t>
            </a:r>
          </a:p>
          <a:p>
            <a:r>
              <a:rPr lang="ru-RU" dirty="0" smtClean="0"/>
              <a:t>Сюжетная линия прерывается и зритель наблюдает действия, которые происходили ранее</a:t>
            </a:r>
          </a:p>
          <a:p>
            <a:endParaRPr lang="ru-RU" dirty="0"/>
          </a:p>
          <a:p>
            <a:r>
              <a:rPr lang="ru-RU" dirty="0" smtClean="0"/>
              <a:t>Примеры – </a:t>
            </a:r>
          </a:p>
          <a:p>
            <a:r>
              <a:rPr lang="ru-RU" dirty="0" smtClean="0"/>
              <a:t>фильмы «А зори здесь тихие…», «Титаник»</a:t>
            </a:r>
          </a:p>
          <a:p>
            <a:r>
              <a:rPr lang="ru-RU" dirty="0" smtClean="0"/>
              <a:t>книги – Шекспир «Гамлет», </a:t>
            </a:r>
            <a:r>
              <a:rPr lang="ru-RU" dirty="0" err="1" smtClean="0"/>
              <a:t>М.Пруст</a:t>
            </a:r>
            <a:r>
              <a:rPr lang="ru-RU" dirty="0" smtClean="0"/>
              <a:t> «В поисках утраченного времени»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94491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Флешфорвард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4358198"/>
          </a:xfrm>
        </p:spPr>
        <p:txBody>
          <a:bodyPr/>
          <a:lstStyle/>
          <a:p>
            <a:r>
              <a:rPr lang="ru-RU" dirty="0" smtClean="0"/>
              <a:t>Повествовательная техника, состоящая в отклонении повествования в будущее</a:t>
            </a:r>
          </a:p>
          <a:p>
            <a:r>
              <a:rPr lang="ru-RU" dirty="0" smtClean="0"/>
              <a:t>Противоположность </a:t>
            </a:r>
            <a:r>
              <a:rPr lang="ru-RU" dirty="0" err="1" smtClean="0"/>
              <a:t>флешбэка</a:t>
            </a:r>
            <a:endParaRPr lang="ru-RU" dirty="0" smtClean="0"/>
          </a:p>
          <a:p>
            <a:r>
              <a:rPr lang="ru-RU" dirty="0" smtClean="0"/>
              <a:t>Повествование прерывается и зритель наблюдает действия, которые будут происходить позднее</a:t>
            </a:r>
          </a:p>
          <a:p>
            <a:r>
              <a:rPr lang="ru-RU" dirty="0" smtClean="0"/>
              <a:t>Его использование ограничено в силу противоречия с логикой (предвидение будущего относится к области не реального, а интуитивно-мистического)</a:t>
            </a:r>
          </a:p>
          <a:p>
            <a:r>
              <a:rPr lang="ru-RU" dirty="0" smtClean="0"/>
              <a:t> Примеры</a:t>
            </a:r>
          </a:p>
          <a:p>
            <a:r>
              <a:rPr lang="ru-RU" dirty="0" err="1" smtClean="0"/>
              <a:t>М.Булгаков</a:t>
            </a:r>
            <a:r>
              <a:rPr lang="ru-RU" dirty="0" smtClean="0"/>
              <a:t> «Мастер и Маргарита» (сон Маргариты</a:t>
            </a:r>
            <a:r>
              <a:rPr lang="ru-RU" dirty="0" smtClean="0"/>
              <a:t>)</a:t>
            </a:r>
          </a:p>
          <a:p>
            <a:r>
              <a:rPr lang="ru-RU" dirty="0" smtClean="0"/>
              <a:t>Фильм «Гостья из будущего»</a:t>
            </a:r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82092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Творческая лаборатория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Процесс создания ценностей (писателем, художником, ученым и любым творческим человеком)</a:t>
            </a:r>
          </a:p>
          <a:p>
            <a:r>
              <a:rPr lang="ru-RU" dirty="0" smtClean="0"/>
              <a:t>Обстановка, атмосфера и т.д., в котором работает творческая личность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54763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Творческая лаборатория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Коллективный поиск нового</a:t>
            </a:r>
          </a:p>
          <a:p>
            <a:r>
              <a:rPr lang="ru-RU" dirty="0" smtClean="0"/>
              <a:t>Совокупность источников, использующиеся в творческой работе</a:t>
            </a:r>
          </a:p>
          <a:p>
            <a:r>
              <a:rPr lang="ru-RU" dirty="0" smtClean="0"/>
              <a:t>Механизм рождения новой идеи</a:t>
            </a:r>
          </a:p>
          <a:p>
            <a:r>
              <a:rPr lang="ru-RU" dirty="0" smtClean="0"/>
              <a:t>Процесс подготовки и реализации замысла</a:t>
            </a:r>
          </a:p>
          <a:p>
            <a:r>
              <a:rPr lang="ru-RU" dirty="0" smtClean="0"/>
              <a:t>Непрерывное самообразование</a:t>
            </a:r>
          </a:p>
          <a:p>
            <a:r>
              <a:rPr lang="ru-RU" dirty="0" smtClean="0"/>
              <a:t>Самоанализ достигнутого</a:t>
            </a:r>
          </a:p>
          <a:p>
            <a:r>
              <a:rPr lang="ru-RU" dirty="0" smtClean="0"/>
              <a:t>Творческая работа – это образ жизни</a:t>
            </a:r>
          </a:p>
        </p:txBody>
      </p:sp>
    </p:spTree>
    <p:extLst>
      <p:ext uri="{BB962C8B-B14F-4D97-AF65-F5344CB8AC3E}">
        <p14:creationId xmlns:p14="http://schemas.microsoft.com/office/powerpoint/2010/main" val="15026792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Творческая лаборатория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Может реализовываться на семинарах, </a:t>
            </a:r>
          </a:p>
          <a:p>
            <a:r>
              <a:rPr lang="ru-RU" dirty="0" smtClean="0"/>
              <a:t>общих собраниях, </a:t>
            </a:r>
          </a:p>
          <a:p>
            <a:r>
              <a:rPr lang="ru-RU" dirty="0" smtClean="0"/>
              <a:t>теоретических и практических занятиях с мелом, ручкой или планшетом </a:t>
            </a:r>
          </a:p>
          <a:p>
            <a:r>
              <a:rPr lang="ru-RU" dirty="0" smtClean="0"/>
              <a:t>обязательно в процессе </a:t>
            </a:r>
            <a:r>
              <a:rPr lang="ru-RU" i="1" dirty="0" smtClean="0">
                <a:solidFill>
                  <a:srgbClr val="00B050"/>
                </a:solidFill>
              </a:rPr>
              <a:t>коллективного творчества</a:t>
            </a:r>
            <a:endParaRPr lang="ru-RU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53253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Творческая лаборатория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271426"/>
            <a:ext cx="8596668" cy="3880773"/>
          </a:xfrm>
        </p:spPr>
        <p:txBody>
          <a:bodyPr/>
          <a:lstStyle/>
          <a:p>
            <a:r>
              <a:rPr lang="ru-RU" dirty="0" smtClean="0"/>
              <a:t>Эксклюзивный метод – в нем каждый высказывает свои личные идеи или свой личный взгляд на какую-либо идею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47151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творческой лаборатории строится на следующих принципах: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Сотрудничества</a:t>
            </a:r>
          </a:p>
          <a:p>
            <a:r>
              <a:rPr lang="ru-RU" dirty="0" smtClean="0"/>
              <a:t>Сотворчества</a:t>
            </a:r>
          </a:p>
          <a:p>
            <a:r>
              <a:rPr lang="ru-RU" dirty="0" smtClean="0"/>
              <a:t>Совместного поиска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73021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Методы принятия группового решения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Открытое общение</a:t>
            </a:r>
          </a:p>
          <a:p>
            <a:r>
              <a:rPr lang="ru-RU" dirty="0" smtClean="0"/>
              <a:t>Ролевая игра</a:t>
            </a:r>
          </a:p>
          <a:p>
            <a:r>
              <a:rPr lang="ru-RU" dirty="0" smtClean="0"/>
              <a:t>Групповая дискуссия («мозговой шторм»)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73573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 проведении всех вышеперечисленных методов следует соблюдать следующие правила: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Воздерживаться от преждевременных суждений – исключить преждевременную критику какой-либо идеи</a:t>
            </a:r>
          </a:p>
          <a:p>
            <a:r>
              <a:rPr lang="ru-RU" dirty="0" smtClean="0"/>
              <a:t>Быть раскованным</a:t>
            </a:r>
          </a:p>
          <a:p>
            <a:r>
              <a:rPr lang="ru-RU" dirty="0" smtClean="0"/>
              <a:t>Стараться увеличить количество идей</a:t>
            </a:r>
          </a:p>
          <a:p>
            <a:r>
              <a:rPr lang="ru-RU" dirty="0" smtClean="0"/>
              <a:t>Комбинировать и усовершенствовать идеи, высказанные другими («перекрестное опыление»)</a:t>
            </a:r>
          </a:p>
          <a:p>
            <a:pPr marL="0" indent="0"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93223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Сторителлинг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Способ передачи информации и нахождение смыслов через рассказывание историй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624413182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1101</TotalTime>
  <Words>379</Words>
  <Application>Microsoft Office PowerPoint</Application>
  <PresentationFormat>Широкоэкранный</PresentationFormat>
  <Paragraphs>82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Trebuchet MS</vt:lpstr>
      <vt:lpstr>Wingdings 3</vt:lpstr>
      <vt:lpstr>Аспект</vt:lpstr>
      <vt:lpstr>Инновационные формы работы в библиотеке</vt:lpstr>
      <vt:lpstr>Творческая лаборатория</vt:lpstr>
      <vt:lpstr>Творческая лаборатория</vt:lpstr>
      <vt:lpstr>Творческая лаборатория</vt:lpstr>
      <vt:lpstr>Творческая лаборатория</vt:lpstr>
      <vt:lpstr>Работа творческой лаборатории строится на следующих принципах:</vt:lpstr>
      <vt:lpstr>Методы принятия группового решения</vt:lpstr>
      <vt:lpstr>При проведении всех вышеперечисленных методов следует соблюдать следующие правила:</vt:lpstr>
      <vt:lpstr>Сторителлинг</vt:lpstr>
      <vt:lpstr>Миссия сторителлинга</vt:lpstr>
      <vt:lpstr>10 правил успешного сторителлинга </vt:lpstr>
      <vt:lpstr>Где применяется сторителлинг?</vt:lpstr>
      <vt:lpstr>Залог успешной истории </vt:lpstr>
      <vt:lpstr>Флешбэк и Флешфорвард</vt:lpstr>
      <vt:lpstr>Флешбэк</vt:lpstr>
      <vt:lpstr>Флешфорвард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Инновации в библиотеке</dc:title>
  <dc:creator>имени Горького Бибилиотека</dc:creator>
  <cp:lastModifiedBy>имени Горького Библиотека</cp:lastModifiedBy>
  <cp:revision>50</cp:revision>
  <dcterms:created xsi:type="dcterms:W3CDTF">2017-02-07T14:07:21Z</dcterms:created>
  <dcterms:modified xsi:type="dcterms:W3CDTF">2017-02-22T09:46:43Z</dcterms:modified>
</cp:coreProperties>
</file>