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Публічні бібліотеки Луганського регіону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b="1" dirty="0" smtClean="0"/>
              <a:t>В цифрах та фактах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1700083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Мережа бібліотек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2400" b="1" dirty="0" smtClean="0"/>
              <a:t>300 публічних бібліотек</a:t>
            </a:r>
          </a:p>
          <a:p>
            <a:pPr marL="578358" lvl="1" indent="-285750"/>
            <a:r>
              <a:rPr lang="uk-UA" dirty="0" smtClean="0"/>
              <a:t>З них:</a:t>
            </a:r>
          </a:p>
          <a:p>
            <a:pPr marL="578358" lvl="1" indent="-285750"/>
            <a:r>
              <a:rPr lang="uk-UA" sz="2400" b="1" dirty="0" smtClean="0"/>
              <a:t>270</a:t>
            </a:r>
            <a:r>
              <a:rPr lang="uk-UA" b="1" dirty="0" smtClean="0"/>
              <a:t> </a:t>
            </a:r>
            <a:r>
              <a:rPr lang="uk-UA" dirty="0" smtClean="0"/>
              <a:t>– об</a:t>
            </a:r>
            <a:r>
              <a:rPr lang="en-US" dirty="0" smtClean="0"/>
              <a:t>’</a:t>
            </a:r>
            <a:r>
              <a:rPr lang="uk-UA" dirty="0" err="1" smtClean="0"/>
              <a:t>єднано</a:t>
            </a:r>
            <a:r>
              <a:rPr lang="uk-UA" dirty="0" smtClean="0"/>
              <a:t> в ЦБС</a:t>
            </a:r>
          </a:p>
          <a:p>
            <a:pPr marL="578358" lvl="1" indent="-285750"/>
            <a:r>
              <a:rPr lang="uk-UA" sz="2400" b="1" dirty="0" smtClean="0"/>
              <a:t>29 </a:t>
            </a:r>
            <a:r>
              <a:rPr lang="uk-UA" dirty="0" smtClean="0"/>
              <a:t>– діють в умовах децентралізації</a:t>
            </a:r>
          </a:p>
          <a:p>
            <a:r>
              <a:rPr lang="uk-UA" dirty="0" smtClean="0"/>
              <a:t>ПІД</a:t>
            </a:r>
            <a:r>
              <a:rPr lang="en-US" dirty="0" smtClean="0"/>
              <a:t>’</a:t>
            </a:r>
            <a:r>
              <a:rPr lang="uk-UA" dirty="0" smtClean="0"/>
              <a:t>ЄДНАНО ДО ІНТЕРНЕТ – </a:t>
            </a:r>
            <a:r>
              <a:rPr lang="uk-UA" sz="2400" b="1" dirty="0" smtClean="0"/>
              <a:t>72 </a:t>
            </a:r>
            <a:r>
              <a:rPr lang="uk-UA" dirty="0" smtClean="0"/>
              <a:t>бібліотеки</a:t>
            </a:r>
          </a:p>
          <a:p>
            <a:r>
              <a:rPr lang="en-US" dirty="0" smtClean="0"/>
              <a:t>WI-FI </a:t>
            </a:r>
            <a:r>
              <a:rPr lang="uk-UA" dirty="0" smtClean="0"/>
              <a:t>ЗОНА – </a:t>
            </a:r>
            <a:r>
              <a:rPr lang="uk-UA" sz="2400" b="1" dirty="0" smtClean="0"/>
              <a:t>52</a:t>
            </a:r>
            <a:r>
              <a:rPr lang="uk-UA" sz="2400" dirty="0" smtClean="0"/>
              <a:t> </a:t>
            </a:r>
            <a:r>
              <a:rPr lang="uk-UA" dirty="0" smtClean="0"/>
              <a:t>бібліотеки</a:t>
            </a:r>
          </a:p>
          <a:p>
            <a:r>
              <a:rPr lang="uk-UA" dirty="0" smtClean="0"/>
              <a:t>ВЕБ-САЙТИ – </a:t>
            </a:r>
            <a:r>
              <a:rPr lang="uk-UA" sz="2400" b="1" dirty="0" smtClean="0"/>
              <a:t>10</a:t>
            </a:r>
            <a:r>
              <a:rPr lang="uk-UA" b="1" dirty="0" smtClean="0"/>
              <a:t> </a:t>
            </a:r>
            <a:r>
              <a:rPr lang="uk-UA" dirty="0" smtClean="0"/>
              <a:t>бібліотек</a:t>
            </a:r>
          </a:p>
          <a:p>
            <a:r>
              <a:rPr lang="uk-UA" dirty="0" smtClean="0"/>
              <a:t>ВЛАСНІ БЛОГИ ТА ПРЕДСТАВНИЦТВА В СОЦМЕРЕЖАХ – </a:t>
            </a:r>
            <a:r>
              <a:rPr lang="en-US" sz="2400" b="1" dirty="0" smtClean="0"/>
              <a:t>117</a:t>
            </a:r>
            <a:r>
              <a:rPr lang="en-US" sz="2400" dirty="0" smtClean="0"/>
              <a:t> </a:t>
            </a:r>
            <a:r>
              <a:rPr lang="uk-UA" dirty="0" smtClean="0"/>
              <a:t>бібліотек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09211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Трохи статистики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r>
              <a:rPr lang="uk-UA" dirty="0" smtClean="0"/>
              <a:t>Обслужено – </a:t>
            </a:r>
            <a:r>
              <a:rPr lang="uk-UA" sz="2400" b="1" dirty="0" smtClean="0"/>
              <a:t>6,5 млн. </a:t>
            </a:r>
            <a:r>
              <a:rPr lang="uk-UA" dirty="0" smtClean="0"/>
              <a:t>користувачів</a:t>
            </a:r>
          </a:p>
          <a:p>
            <a:r>
              <a:rPr lang="uk-UA" dirty="0" smtClean="0"/>
              <a:t>Проведено - </a:t>
            </a:r>
            <a:r>
              <a:rPr lang="uk-UA" sz="2400" b="1" dirty="0" smtClean="0"/>
              <a:t>185 тис. </a:t>
            </a:r>
            <a:r>
              <a:rPr lang="uk-UA" dirty="0" smtClean="0"/>
              <a:t>заходів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59185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Безперервна освіта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b="1" dirty="0" smtClean="0"/>
          </a:p>
          <a:p>
            <a:r>
              <a:rPr lang="uk-UA" b="1" dirty="0" smtClean="0"/>
              <a:t>Проведено:</a:t>
            </a:r>
          </a:p>
          <a:p>
            <a:r>
              <a:rPr lang="uk-UA" sz="2400" b="1" dirty="0" smtClean="0"/>
              <a:t>9 </a:t>
            </a:r>
            <a:r>
              <a:rPr lang="uk-UA" dirty="0" smtClean="0"/>
              <a:t>обласних семінарів</a:t>
            </a:r>
          </a:p>
          <a:p>
            <a:r>
              <a:rPr lang="uk-UA" sz="2400" b="1" dirty="0" smtClean="0"/>
              <a:t>23 </a:t>
            </a:r>
            <a:r>
              <a:rPr lang="uk-UA" dirty="0" smtClean="0"/>
              <a:t>тренінги</a:t>
            </a:r>
          </a:p>
          <a:p>
            <a:r>
              <a:rPr lang="uk-UA" sz="2400" b="1" dirty="0" smtClean="0"/>
              <a:t>9 </a:t>
            </a:r>
            <a:r>
              <a:rPr lang="uk-UA" dirty="0" smtClean="0"/>
              <a:t>виїздів методичного центру на місця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18530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Діяльність ЛОВ УБА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Кількість членів - </a:t>
            </a:r>
            <a:r>
              <a:rPr lang="uk-UA" sz="2400" b="1" dirty="0" smtClean="0"/>
              <a:t>305</a:t>
            </a:r>
          </a:p>
          <a:p>
            <a:r>
              <a:rPr lang="uk-UA" dirty="0" smtClean="0"/>
              <a:t>Проведено перереєстрацію відділення</a:t>
            </a:r>
          </a:p>
          <a:p>
            <a:r>
              <a:rPr lang="ru-RU" dirty="0" err="1" smtClean="0"/>
              <a:t>Прийняли</a:t>
            </a:r>
            <a:r>
              <a:rPr lang="ru-RU" dirty="0" smtClean="0"/>
              <a:t> участь у </a:t>
            </a:r>
            <a:r>
              <a:rPr lang="ru-RU" sz="2400" b="1" dirty="0" smtClean="0"/>
              <a:t>5-ти</a:t>
            </a:r>
            <a:r>
              <a:rPr lang="ru-RU" dirty="0" smtClean="0"/>
              <a:t> проектах та </a:t>
            </a:r>
            <a:r>
              <a:rPr lang="ru-RU" sz="2400" b="1" dirty="0" smtClean="0"/>
              <a:t>6-ти</a:t>
            </a:r>
            <a:r>
              <a:rPr lang="ru-RU" dirty="0" smtClean="0"/>
              <a:t> </a:t>
            </a:r>
            <a:r>
              <a:rPr lang="ru-RU" dirty="0" err="1" smtClean="0"/>
              <a:t>конференц</a:t>
            </a:r>
            <a:r>
              <a:rPr lang="uk-UA" dirty="0" err="1" smtClean="0"/>
              <a:t>іях</a:t>
            </a:r>
            <a:endParaRPr lang="uk-UA" dirty="0" smtClean="0"/>
          </a:p>
          <a:p>
            <a:r>
              <a:rPr lang="uk-UA" dirty="0" smtClean="0"/>
              <a:t>Організовано:</a:t>
            </a:r>
          </a:p>
          <a:p>
            <a:pPr marL="578358" lvl="1" indent="-285750"/>
            <a:r>
              <a:rPr lang="uk-UA" b="1" dirty="0" smtClean="0"/>
              <a:t>Обласний конкурс «Сучасний бібліотекар Луганщини – 2016»</a:t>
            </a:r>
          </a:p>
          <a:p>
            <a:pPr marL="578358" lvl="1" indent="-285750"/>
            <a:r>
              <a:rPr lang="uk-UA" b="1" dirty="0" smtClean="0"/>
              <a:t>Ярмарок бібліотечних інновацій</a:t>
            </a:r>
          </a:p>
          <a:p>
            <a:r>
              <a:rPr lang="uk-UA" dirty="0" smtClean="0"/>
              <a:t>Власні проекти:</a:t>
            </a:r>
            <a:endParaRPr lang="uk-UA" dirty="0"/>
          </a:p>
          <a:p>
            <a:pPr marL="578358" lvl="1" indent="-285750"/>
            <a:r>
              <a:rPr lang="uk-UA" b="1" dirty="0" smtClean="0"/>
              <a:t>«Піар-офіс сучасних бібліотек»</a:t>
            </a:r>
            <a:endParaRPr lang="uk-UA" b="1" dirty="0"/>
          </a:p>
          <a:p>
            <a:pPr marL="578358" lvl="1" indent="-285750"/>
            <a:r>
              <a:rPr lang="uk-UA" b="1" dirty="0" smtClean="0"/>
              <a:t>«Сільська бібліотека: формуємо власний імідж»</a:t>
            </a:r>
            <a:endParaRPr lang="uk-UA" b="1" dirty="0"/>
          </a:p>
          <a:p>
            <a:pPr marL="292608" lvl="1" indent="0">
              <a:buNone/>
            </a:pP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1656375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Проектна діяльність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Прийняли участь у :</a:t>
            </a:r>
          </a:p>
          <a:p>
            <a:endParaRPr lang="uk-UA" dirty="0" smtClean="0"/>
          </a:p>
          <a:p>
            <a:pPr lvl="1"/>
            <a:r>
              <a:rPr lang="uk-UA" sz="2400" b="1" dirty="0" smtClean="0"/>
              <a:t>12-ті</a:t>
            </a:r>
            <a:r>
              <a:rPr lang="uk-UA" sz="2200" b="1" dirty="0" smtClean="0"/>
              <a:t> </a:t>
            </a:r>
            <a:r>
              <a:rPr lang="uk-UA" dirty="0" smtClean="0"/>
              <a:t>міжнародних проектах</a:t>
            </a:r>
          </a:p>
          <a:p>
            <a:pPr lvl="1"/>
            <a:r>
              <a:rPr lang="uk-UA" sz="2400" b="1" dirty="0" smtClean="0"/>
              <a:t>5-ти</a:t>
            </a:r>
            <a:r>
              <a:rPr lang="uk-UA" sz="2400" dirty="0" smtClean="0"/>
              <a:t> </a:t>
            </a:r>
            <a:r>
              <a:rPr lang="uk-UA" dirty="0" smtClean="0"/>
              <a:t>всеукраїнських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74155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Поповнення фондів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Отримали – </a:t>
            </a:r>
            <a:r>
              <a:rPr lang="uk-UA" sz="2400" b="1" dirty="0" smtClean="0"/>
              <a:t>185 100 </a:t>
            </a:r>
            <a:r>
              <a:rPr lang="uk-UA" dirty="0" smtClean="0"/>
              <a:t>примірників</a:t>
            </a:r>
          </a:p>
          <a:p>
            <a:r>
              <a:rPr lang="uk-UA" dirty="0" smtClean="0"/>
              <a:t>З них:</a:t>
            </a:r>
          </a:p>
          <a:p>
            <a:pPr lvl="1"/>
            <a:r>
              <a:rPr lang="uk-UA" sz="2400" b="1" dirty="0" smtClean="0"/>
              <a:t>12 000 </a:t>
            </a:r>
            <a:r>
              <a:rPr lang="uk-UA" dirty="0" smtClean="0"/>
              <a:t>– державні цільові програми</a:t>
            </a:r>
          </a:p>
          <a:p>
            <a:pPr lvl="1"/>
            <a:r>
              <a:rPr lang="uk-UA" sz="2400" b="1" dirty="0" smtClean="0"/>
              <a:t>16 000 </a:t>
            </a:r>
            <a:r>
              <a:rPr lang="uk-UA" dirty="0" smtClean="0"/>
              <a:t>– волонтерські проекти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66309954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20</TotalTime>
  <Words>165</Words>
  <Application>Microsoft Office PowerPoint</Application>
  <PresentationFormat>Широкоэкранный</PresentationFormat>
  <Paragraphs>41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Calibri</vt:lpstr>
      <vt:lpstr>Calibri Light</vt:lpstr>
      <vt:lpstr>Ретро</vt:lpstr>
      <vt:lpstr>Публічні бібліотеки Луганського регіону</vt:lpstr>
      <vt:lpstr>Мережа бібліотек</vt:lpstr>
      <vt:lpstr>Трохи статистики</vt:lpstr>
      <vt:lpstr>Безперервна освіта</vt:lpstr>
      <vt:lpstr>Діяльність ЛОВ УБА</vt:lpstr>
      <vt:lpstr>Проектна діяльність</vt:lpstr>
      <vt:lpstr>Поповнення фондів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Публічні бібліотеки Луганського регіону</dc:title>
  <dc:creator>user</dc:creator>
  <cp:lastModifiedBy>user</cp:lastModifiedBy>
  <cp:revision>5</cp:revision>
  <dcterms:created xsi:type="dcterms:W3CDTF">2017-02-20T10:16:17Z</dcterms:created>
  <dcterms:modified xsi:type="dcterms:W3CDTF">2017-02-20T10:36:53Z</dcterms:modified>
</cp:coreProperties>
</file>