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AAB20-5A42-4CDC-A1BD-BD21665EBAEF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21311F-6594-411B-B927-53E338DC5E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656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21311F-6594-411B-B927-53E338DC5E8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981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80F3A62-3F16-4EC2-A866-2E68ED179ED6}" type="datetimeFigureOut">
              <a:rPr lang="ru-RU" smtClean="0"/>
              <a:t>14.06.2016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5CB48AF-FC5D-401F-824A-1BFA42B8F71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Бібліотечна статистка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Рахуємо та не зашкоджуємо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3421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400" dirty="0"/>
              <a:t>Облік відвідувань на масових заходах, що проходить в стінах бібліотеки, входить у </a:t>
            </a:r>
            <a:r>
              <a:rPr lang="uk-UA" sz="2400" b="1" dirty="0">
                <a:solidFill>
                  <a:srgbClr val="FFC000"/>
                </a:solidFill>
              </a:rPr>
              <a:t>загальне число відвідувань </a:t>
            </a:r>
            <a:r>
              <a:rPr lang="uk-UA" sz="2400" b="1" dirty="0" smtClean="0">
                <a:solidFill>
                  <a:srgbClr val="FFC000"/>
                </a:solidFill>
              </a:rPr>
              <a:t>бібліотеки</a:t>
            </a:r>
          </a:p>
          <a:p>
            <a:pPr marL="0" indent="0">
              <a:buNone/>
            </a:pPr>
            <a:endParaRPr lang="uk-UA" sz="2400" b="1" dirty="0" smtClean="0">
              <a:solidFill>
                <a:srgbClr val="FFC000"/>
              </a:solidFill>
            </a:endParaRPr>
          </a:p>
          <a:p>
            <a:r>
              <a:rPr lang="uk-UA" sz="2400" dirty="0" smtClean="0"/>
              <a:t>Статистика відвідувань може підраховуватись за допомогою </a:t>
            </a:r>
            <a:r>
              <a:rPr lang="uk-UA" sz="2400" b="1" dirty="0" smtClean="0">
                <a:solidFill>
                  <a:srgbClr val="FFC000"/>
                </a:solidFill>
              </a:rPr>
              <a:t>лічильника (датчика) відвідувань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Облік відвідувань (звернень)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670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400" dirty="0"/>
              <a:t>Одиницею видачі електронної копії електронного документа (1 файл) є </a:t>
            </a:r>
            <a:r>
              <a:rPr lang="uk-UA" sz="2400" dirty="0" smtClean="0"/>
              <a:t>примірник</a:t>
            </a:r>
          </a:p>
          <a:p>
            <a:endParaRPr lang="uk-UA" sz="2400" dirty="0" smtClean="0"/>
          </a:p>
          <a:p>
            <a:r>
              <a:rPr lang="uk-UA" sz="2400" dirty="0"/>
              <a:t>Одиницею видачи електронного локального мережевого </a:t>
            </a:r>
            <a:r>
              <a:rPr lang="uk-UA" sz="2400" dirty="0" smtClean="0"/>
              <a:t>документа (1 файл) є примірник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581128"/>
            <a:ext cx="7543800" cy="1570112"/>
          </a:xfrm>
        </p:spPr>
        <p:txBody>
          <a:bodyPr/>
          <a:lstStyle/>
          <a:p>
            <a:r>
              <a:rPr lang="uk-UA" dirty="0" smtClean="0"/>
              <a:t>Облік видачі документів та копій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07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400" dirty="0"/>
              <a:t>Поняття</a:t>
            </a:r>
            <a:r>
              <a:rPr lang="uk-UA" sz="2400" b="1" i="1" dirty="0"/>
              <a:t> </a:t>
            </a:r>
            <a:r>
              <a:rPr lang="uk-UA" sz="2400" b="1" dirty="0" smtClean="0">
                <a:solidFill>
                  <a:srgbClr val="FFC000"/>
                </a:solidFill>
              </a:rPr>
              <a:t>перегляд</a:t>
            </a:r>
            <a:r>
              <a:rPr lang="uk-UA" sz="2400" dirty="0" smtClean="0"/>
              <a:t> </a:t>
            </a:r>
            <a:r>
              <a:rPr lang="uk-UA" sz="2400" dirty="0"/>
              <a:t>- нова категорія в обліку бібліотечної видачі – один перегляд сторінки бібліотечного сайту (сайту, блогу, представництва в </a:t>
            </a:r>
            <a:r>
              <a:rPr lang="uk-UA" sz="2400" dirty="0" err="1"/>
              <a:t>соцмережі</a:t>
            </a:r>
            <a:r>
              <a:rPr lang="uk-UA" sz="2400" dirty="0"/>
              <a:t>) прирівнюється до одиниці обліку видачі документа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Облік видачі документів та копій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04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uk-UA" sz="2400" dirty="0"/>
              <a:t>Облік електронних видань (документів), що надійшли у фонд бібліотеки </a:t>
            </a:r>
            <a:r>
              <a:rPr lang="uk-UA" sz="2400" dirty="0" smtClean="0"/>
              <a:t>та </a:t>
            </a:r>
            <a:r>
              <a:rPr lang="uk-UA" sz="2400" b="1" dirty="0" smtClean="0">
                <a:solidFill>
                  <a:srgbClr val="FFC000"/>
                </a:solidFill>
              </a:rPr>
              <a:t>доступ </a:t>
            </a:r>
            <a:r>
              <a:rPr lang="uk-UA" sz="2400" b="1" dirty="0">
                <a:solidFill>
                  <a:srgbClr val="FFC000"/>
                </a:solidFill>
              </a:rPr>
              <a:t>до яких було надано через ліцензійні угоді, договори, </a:t>
            </a:r>
            <a:r>
              <a:rPr lang="uk-UA" sz="2400" b="1" dirty="0" smtClean="0">
                <a:solidFill>
                  <a:srgbClr val="FFC000"/>
                </a:solidFill>
              </a:rPr>
              <a:t>контракти</a:t>
            </a:r>
            <a:r>
              <a:rPr lang="uk-UA" sz="2400" dirty="0" smtClean="0"/>
              <a:t> </a:t>
            </a:r>
            <a:r>
              <a:rPr lang="uk-UA" sz="2400" dirty="0" smtClean="0"/>
              <a:t>здійснюється </a:t>
            </a:r>
            <a:r>
              <a:rPr lang="uk-UA" sz="2400" dirty="0"/>
              <a:t>у інвентарній книзі, Книзі сумарного </a:t>
            </a:r>
            <a:r>
              <a:rPr lang="uk-UA" sz="2400" dirty="0" smtClean="0"/>
              <a:t>обліку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581128"/>
            <a:ext cx="7543800" cy="1498104"/>
          </a:xfrm>
        </p:spPr>
        <p:txBody>
          <a:bodyPr/>
          <a:lstStyle/>
          <a:p>
            <a:r>
              <a:rPr lang="uk-UA" dirty="0" smtClean="0"/>
              <a:t>Облік видачі документів та копій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096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400" dirty="0"/>
              <a:t>Облік </a:t>
            </a:r>
            <a:r>
              <a:rPr lang="uk-UA" sz="2400" b="1" dirty="0">
                <a:solidFill>
                  <a:srgbClr val="FFC000"/>
                </a:solidFill>
              </a:rPr>
              <a:t>вільних джерел Інтернету </a:t>
            </a:r>
            <a:r>
              <a:rPr lang="uk-UA" sz="2400" dirty="0"/>
              <a:t>здійснюється </a:t>
            </a:r>
            <a:r>
              <a:rPr lang="uk-UA" sz="2400" b="1" dirty="0">
                <a:solidFill>
                  <a:srgbClr val="FFC000"/>
                </a:solidFill>
              </a:rPr>
              <a:t>окремо</a:t>
            </a:r>
            <a:r>
              <a:rPr lang="uk-UA" sz="2400" dirty="0"/>
              <a:t> шляхом спостерігання за роботою читача в Інтернет-центрі, опитування чи анкетування щодо переглянутих </a:t>
            </a:r>
            <a:r>
              <a:rPr lang="uk-UA" sz="2400" dirty="0" smtClean="0"/>
              <a:t>ресурсів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Облік видачі документів та копій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167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FFC000"/>
                </a:solidFill>
              </a:rPr>
              <a:t>Електронні видання</a:t>
            </a:r>
            <a:r>
              <a:rPr lang="uk-UA" sz="2400" dirty="0" smtClean="0"/>
              <a:t>, що знаходяться у вільному доступі (тобто редакцією надається безкоштовний доступ до видань), можуть обліковуватись в КСО, як і видання, придбані через ліцензійні угоди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Облік видачі документів та копій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098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3600" y="685801"/>
            <a:ext cx="6096000" cy="3823319"/>
          </a:xfrm>
        </p:spPr>
        <p:txBody>
          <a:bodyPr>
            <a:normAutofit fontScale="92500" lnSpcReduction="20000"/>
          </a:bodyPr>
          <a:lstStyle/>
          <a:p>
            <a:r>
              <a:rPr lang="uk-UA" sz="2600" dirty="0"/>
              <a:t>Облік довідок </a:t>
            </a:r>
            <a:r>
              <a:rPr lang="uk-UA" sz="2600" dirty="0" smtClean="0"/>
              <a:t>через сервіс </a:t>
            </a:r>
            <a:r>
              <a:rPr lang="uk-UA" sz="2600" b="1" dirty="0" smtClean="0">
                <a:solidFill>
                  <a:srgbClr val="FFC000"/>
                </a:solidFill>
              </a:rPr>
              <a:t>Віртуальна довідка</a:t>
            </a:r>
            <a:r>
              <a:rPr lang="uk-UA" sz="2600" b="1" dirty="0" smtClean="0"/>
              <a:t> </a:t>
            </a:r>
            <a:r>
              <a:rPr lang="uk-UA" sz="2600" dirty="0" smtClean="0"/>
              <a:t>здійснюється </a:t>
            </a:r>
            <a:r>
              <a:rPr lang="uk-UA" sz="2600" dirty="0"/>
              <a:t>за допомогою електронного лічильника статистики на сервері статистичних даних </a:t>
            </a:r>
            <a:r>
              <a:rPr lang="uk-UA" sz="2600" dirty="0" smtClean="0"/>
              <a:t>порталу.</a:t>
            </a:r>
            <a:endParaRPr lang="ru-RU" sz="2600" dirty="0"/>
          </a:p>
          <a:p>
            <a:endParaRPr lang="uk-UA" sz="2600" dirty="0" smtClean="0"/>
          </a:p>
          <a:p>
            <a:r>
              <a:rPr lang="uk-UA" sz="2600" dirty="0"/>
              <a:t>Облік </a:t>
            </a:r>
            <a:r>
              <a:rPr lang="uk-UA" sz="2600" b="1" dirty="0">
                <a:solidFill>
                  <a:srgbClr val="FFC000"/>
                </a:solidFill>
              </a:rPr>
              <a:t>он-лайн консультацій </a:t>
            </a:r>
            <a:r>
              <a:rPr lang="uk-UA" sz="2600" dirty="0"/>
              <a:t>здійснюється за допомогою сервісу статистики використання модулю он-лайн консультацій, або прямим підрахуванням запитів</a:t>
            </a:r>
            <a:endParaRPr lang="ru-RU" sz="2600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581128"/>
            <a:ext cx="7543800" cy="1570112"/>
          </a:xfrm>
        </p:spPr>
        <p:txBody>
          <a:bodyPr/>
          <a:lstStyle/>
          <a:p>
            <a:r>
              <a:rPr lang="uk-UA" dirty="0" smtClean="0"/>
              <a:t>Облік довідок, консультацій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894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3600" y="685801"/>
            <a:ext cx="6096000" cy="4183359"/>
          </a:xfrm>
        </p:spPr>
        <p:txBody>
          <a:bodyPr>
            <a:noAutofit/>
          </a:bodyPr>
          <a:lstStyle/>
          <a:p>
            <a:r>
              <a:rPr lang="uk-UA" sz="2000" dirty="0"/>
              <a:t>Міждержавний стандарт ГОСТ 7.20-2000 «СИБИД. </a:t>
            </a:r>
            <a:r>
              <a:rPr lang="uk-UA" sz="2000" dirty="0" err="1" smtClean="0"/>
              <a:t>Библиотечная</a:t>
            </a:r>
            <a:r>
              <a:rPr lang="uk-UA" sz="2000" dirty="0" smtClean="0"/>
              <a:t> статистика»</a:t>
            </a:r>
          </a:p>
          <a:p>
            <a:endParaRPr lang="uk-UA" sz="2000" dirty="0" smtClean="0"/>
          </a:p>
          <a:p>
            <a:r>
              <a:rPr lang="uk-UA" sz="2000" dirty="0"/>
              <a:t>ДСТУ 7448:2013 «</a:t>
            </a:r>
            <a:r>
              <a:rPr lang="uk-UA" sz="2000" dirty="0" err="1"/>
              <a:t>Бібліотечно</a:t>
            </a:r>
            <a:r>
              <a:rPr lang="uk-UA" sz="2000" dirty="0"/>
              <a:t>-інформаційна діяльність. Терміни та визначення» </a:t>
            </a:r>
            <a:endParaRPr lang="uk-UA" sz="2000" dirty="0" smtClean="0"/>
          </a:p>
          <a:p>
            <a:endParaRPr lang="uk-UA" sz="2000" dirty="0" smtClean="0"/>
          </a:p>
          <a:p>
            <a:r>
              <a:rPr lang="uk-UA" sz="2000" dirty="0"/>
              <a:t>Міжнародний стандарт ISO 2789 </a:t>
            </a:r>
            <a:r>
              <a:rPr lang="uk-UA" sz="2000" dirty="0" err="1"/>
              <a:t>Information</a:t>
            </a:r>
            <a:r>
              <a:rPr lang="uk-UA" sz="2000" dirty="0"/>
              <a:t> </a:t>
            </a:r>
            <a:r>
              <a:rPr lang="uk-UA" sz="2000" dirty="0" err="1"/>
              <a:t>and</a:t>
            </a:r>
            <a:r>
              <a:rPr lang="uk-UA" sz="2000" dirty="0"/>
              <a:t> </a:t>
            </a:r>
            <a:r>
              <a:rPr lang="uk-UA" sz="2000" dirty="0" err="1"/>
              <a:t>documentation</a:t>
            </a:r>
            <a:r>
              <a:rPr lang="uk-UA" sz="2000" dirty="0"/>
              <a:t> – </a:t>
            </a:r>
            <a:r>
              <a:rPr lang="uk-UA" sz="2000" dirty="0" err="1"/>
              <a:t>International</a:t>
            </a:r>
            <a:r>
              <a:rPr lang="uk-UA" sz="2000" dirty="0"/>
              <a:t> </a:t>
            </a:r>
            <a:r>
              <a:rPr lang="uk-UA" sz="2000" dirty="0" err="1"/>
              <a:t>library</a:t>
            </a:r>
            <a:r>
              <a:rPr lang="uk-UA" sz="2000" dirty="0"/>
              <a:t> </a:t>
            </a:r>
            <a:r>
              <a:rPr lang="uk-UA" sz="2000" dirty="0" err="1" smtClean="0"/>
              <a:t>statistic</a:t>
            </a:r>
            <a:endParaRPr lang="uk-UA" sz="2000" dirty="0" smtClean="0"/>
          </a:p>
          <a:p>
            <a:endParaRPr lang="uk-UA" sz="2000" dirty="0" smtClean="0"/>
          </a:p>
          <a:p>
            <a:r>
              <a:rPr lang="uk-UA" sz="2000" dirty="0"/>
              <a:t>Інструкція з обліку документів, що знаходяться в бібліотечних фондах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301208"/>
            <a:ext cx="7543800" cy="914400"/>
          </a:xfrm>
        </p:spPr>
        <p:txBody>
          <a:bodyPr/>
          <a:lstStyle/>
          <a:p>
            <a:r>
              <a:rPr lang="uk-UA" dirty="0" smtClean="0"/>
              <a:t>Офіційні документи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682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uk-UA" sz="2400" dirty="0"/>
              <a:t>Електронна реєстраційна форма віддаленого </a:t>
            </a:r>
            <a:r>
              <a:rPr lang="uk-UA" sz="2400" dirty="0" smtClean="0"/>
              <a:t>користувача</a:t>
            </a:r>
          </a:p>
          <a:p>
            <a:endParaRPr lang="uk-UA" sz="2400" dirty="0" smtClean="0"/>
          </a:p>
          <a:p>
            <a:r>
              <a:rPr lang="uk-UA" sz="2400" dirty="0" smtClean="0"/>
              <a:t>ІР </a:t>
            </a:r>
            <a:r>
              <a:rPr lang="uk-UA" sz="2400" dirty="0"/>
              <a:t>адреса віддаленого користувача бібліотеки, зареєстрованого системою Інтернет – статистики на сайті чи на офіційній сторінці в </a:t>
            </a:r>
            <a:r>
              <a:rPr lang="uk-UA" sz="2400" dirty="0" err="1"/>
              <a:t>соцмережі</a:t>
            </a:r>
            <a:r>
              <a:rPr lang="uk-UA" sz="2400" dirty="0" smtClean="0"/>
              <a:t>;</a:t>
            </a:r>
          </a:p>
          <a:p>
            <a:endParaRPr lang="ru-RU" sz="2400" dirty="0"/>
          </a:p>
          <a:p>
            <a:r>
              <a:rPr lang="uk-UA" sz="2400" dirty="0"/>
              <a:t>Електронне замовлення на документ віддаленого користувача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293096"/>
            <a:ext cx="7543800" cy="2146176"/>
          </a:xfrm>
        </p:spPr>
        <p:txBody>
          <a:bodyPr>
            <a:normAutofit/>
          </a:bodyPr>
          <a:lstStyle/>
          <a:p>
            <a:r>
              <a:rPr lang="uk-UA" dirty="0" smtClean="0"/>
              <a:t>Форми </a:t>
            </a:r>
            <a:r>
              <a:rPr lang="uk-UA" dirty="0"/>
              <a:t>первинної облікової </a:t>
            </a:r>
            <a:r>
              <a:rPr lang="uk-UA" dirty="0" smtClean="0"/>
              <a:t>документації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042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400" dirty="0"/>
              <a:t>база даних </a:t>
            </a:r>
            <a:endParaRPr lang="uk-UA" sz="2400" dirty="0" smtClean="0"/>
          </a:p>
          <a:p>
            <a:r>
              <a:rPr lang="uk-UA" sz="2400" dirty="0" err="1"/>
              <a:t>рідер</a:t>
            </a:r>
            <a:r>
              <a:rPr lang="uk-UA" sz="2400" dirty="0"/>
              <a:t> (</a:t>
            </a:r>
            <a:r>
              <a:rPr lang="uk-UA" sz="2400" dirty="0" err="1"/>
              <a:t>reader</a:t>
            </a:r>
            <a:r>
              <a:rPr lang="uk-UA" sz="2400" dirty="0"/>
              <a:t>) </a:t>
            </a:r>
            <a:endParaRPr lang="uk-UA" sz="2400" dirty="0" smtClean="0"/>
          </a:p>
          <a:p>
            <a:r>
              <a:rPr lang="uk-UA" sz="2400" dirty="0"/>
              <a:t>електронний документ </a:t>
            </a:r>
            <a:endParaRPr lang="uk-UA" sz="2400" dirty="0" smtClean="0"/>
          </a:p>
          <a:p>
            <a:r>
              <a:rPr lang="uk-UA" sz="2400" dirty="0"/>
              <a:t>електронне видання </a:t>
            </a:r>
            <a:endParaRPr lang="uk-UA" sz="2400" dirty="0" smtClean="0"/>
          </a:p>
          <a:p>
            <a:r>
              <a:rPr lang="uk-UA" sz="2400" dirty="0"/>
              <a:t>електронна книга </a:t>
            </a:r>
            <a:endParaRPr lang="uk-UA" sz="2400" dirty="0" smtClean="0"/>
          </a:p>
          <a:p>
            <a:r>
              <a:rPr lang="uk-UA" sz="2400" dirty="0" smtClean="0"/>
              <a:t>вільні </a:t>
            </a:r>
            <a:r>
              <a:rPr lang="uk-UA" sz="2400" dirty="0"/>
              <a:t>джерела Інтернету </a:t>
            </a:r>
            <a:endParaRPr lang="uk-UA" sz="2400" dirty="0" smtClean="0"/>
          </a:p>
          <a:p>
            <a:r>
              <a:rPr lang="uk-UA" sz="2400" dirty="0" smtClean="0"/>
              <a:t>облікові </a:t>
            </a:r>
            <a:r>
              <a:rPr lang="uk-UA" sz="2400" dirty="0"/>
              <a:t>веб-файли </a:t>
            </a:r>
            <a:endParaRPr lang="uk-UA" sz="2400" dirty="0" smtClean="0"/>
          </a:p>
          <a:p>
            <a:r>
              <a:rPr lang="uk-UA" sz="2400" dirty="0" smtClean="0"/>
              <a:t>доступ </a:t>
            </a:r>
            <a:r>
              <a:rPr lang="uk-UA" sz="2400" dirty="0"/>
              <a:t>до Інтернет 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Термінологія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384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400" dirty="0"/>
              <a:t>облік віртуальних </a:t>
            </a:r>
            <a:r>
              <a:rPr lang="uk-UA" sz="2400" dirty="0" smtClean="0"/>
              <a:t>відвідувань</a:t>
            </a:r>
          </a:p>
          <a:p>
            <a:endParaRPr lang="uk-UA" sz="2400" dirty="0"/>
          </a:p>
          <a:p>
            <a:r>
              <a:rPr lang="uk-UA" sz="2400" dirty="0" smtClean="0"/>
              <a:t>облік </a:t>
            </a:r>
            <a:r>
              <a:rPr lang="uk-UA" sz="2400" dirty="0"/>
              <a:t>видачі документів та їх </a:t>
            </a:r>
            <a:r>
              <a:rPr lang="uk-UA" sz="2400" dirty="0" smtClean="0"/>
              <a:t>копій</a:t>
            </a:r>
          </a:p>
          <a:p>
            <a:endParaRPr lang="uk-UA" sz="2400" dirty="0" smtClean="0"/>
          </a:p>
          <a:p>
            <a:r>
              <a:rPr lang="uk-UA" sz="2400" dirty="0"/>
              <a:t>облік </a:t>
            </a:r>
            <a:r>
              <a:rPr lang="uk-UA" sz="2400" dirty="0" err="1"/>
              <a:t>доступів</a:t>
            </a:r>
            <a:r>
              <a:rPr lang="uk-UA" sz="2400" dirty="0"/>
              <a:t> до Інтернет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Види</a:t>
            </a:r>
            <a:r>
              <a:rPr lang="uk-UA" b="1" dirty="0" smtClean="0"/>
              <a:t> </a:t>
            </a:r>
            <a:r>
              <a:rPr lang="uk-UA" dirty="0" smtClean="0"/>
              <a:t>обліку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569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33600" y="685801"/>
            <a:ext cx="6096000" cy="3679303"/>
          </a:xfrm>
        </p:spPr>
        <p:txBody>
          <a:bodyPr>
            <a:normAutofit/>
          </a:bodyPr>
          <a:lstStyle/>
          <a:p>
            <a:r>
              <a:rPr lang="uk-UA" sz="2400" dirty="0"/>
              <a:t>Поняття </a:t>
            </a:r>
            <a:r>
              <a:rPr lang="uk-UA" sz="2400" b="1" dirty="0" smtClean="0">
                <a:solidFill>
                  <a:srgbClr val="FFC000"/>
                </a:solidFill>
              </a:rPr>
              <a:t>користувач бібліотеки</a:t>
            </a:r>
            <a:r>
              <a:rPr lang="uk-UA" sz="2400" dirty="0" smtClean="0">
                <a:solidFill>
                  <a:srgbClr val="FFC000"/>
                </a:solidFill>
              </a:rPr>
              <a:t> </a:t>
            </a:r>
            <a:r>
              <a:rPr lang="uk-UA" sz="2400" dirty="0"/>
              <a:t>слід </a:t>
            </a:r>
            <a:r>
              <a:rPr lang="uk-UA" sz="2400" dirty="0" smtClean="0"/>
              <a:t>розглядати </a:t>
            </a:r>
            <a:r>
              <a:rPr lang="uk-UA" sz="2400" dirty="0"/>
              <a:t>як узагальнююче - фізична або юридична особа, що користується </a:t>
            </a:r>
            <a:r>
              <a:rPr lang="uk-UA" sz="2400" b="1" dirty="0">
                <a:solidFill>
                  <a:srgbClr val="FFC000"/>
                </a:solidFill>
              </a:rPr>
              <a:t>послугами</a:t>
            </a:r>
            <a:r>
              <a:rPr lang="uk-UA" sz="2400" dirty="0">
                <a:solidFill>
                  <a:srgbClr val="FFC000"/>
                </a:solidFill>
              </a:rPr>
              <a:t> </a:t>
            </a:r>
            <a:r>
              <a:rPr lang="uk-UA" sz="2400" dirty="0"/>
              <a:t>бібліотеки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Облік користувачів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76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uk-UA" sz="2800" dirty="0"/>
              <a:t>Одиницею о6ліку користувачів, що звертаються в бібліотеку через електронні інформаційні мережі, </a:t>
            </a:r>
            <a:r>
              <a:rPr lang="uk-UA" sz="2800" dirty="0" smtClean="0"/>
              <a:t>є </a:t>
            </a:r>
            <a:r>
              <a:rPr lang="uk-UA" sz="2800" dirty="0"/>
              <a:t>код (ІР-адреса) користувача, що зафіксована на сервері  в обліковому </a:t>
            </a:r>
            <a:r>
              <a:rPr lang="uk-UA" sz="2800" dirty="0" smtClean="0"/>
              <a:t>веб-файлі</a:t>
            </a:r>
          </a:p>
          <a:p>
            <a:endParaRPr lang="uk-UA" sz="2800" dirty="0" smtClean="0"/>
          </a:p>
          <a:p>
            <a:r>
              <a:rPr lang="uk-UA" sz="2800" dirty="0"/>
              <a:t>Підставою для обліку користувачів у бібліотеці є їх звернення в даний заклад з метою отримання будь-якої послуги. 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Облік користувачів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347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400" dirty="0"/>
              <a:t>Поняття </a:t>
            </a:r>
            <a:r>
              <a:rPr lang="uk-UA" sz="2400" b="1" dirty="0" smtClean="0">
                <a:solidFill>
                  <a:srgbClr val="FFC000"/>
                </a:solidFill>
              </a:rPr>
              <a:t>звернення</a:t>
            </a:r>
            <a:r>
              <a:rPr lang="uk-UA" sz="2400" dirty="0" smtClean="0"/>
              <a:t> </a:t>
            </a:r>
            <a:r>
              <a:rPr lang="uk-UA" sz="2400" dirty="0"/>
              <a:t>відображає нове явище бібліотечного життя - не тільки фізичний прихід людини до бібліотеки, а й звернення до неї через Інтернет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Облік відвідувань (звернень)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80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sz="2800" dirty="0"/>
              <a:t>Статистика звернень до сайту (блогу, представництва в </a:t>
            </a:r>
            <a:r>
              <a:rPr lang="uk-UA" sz="2800" dirty="0" err="1"/>
              <a:t>соцмережі</a:t>
            </a:r>
            <a:r>
              <a:rPr lang="uk-UA" sz="2800" dirty="0"/>
              <a:t>) бібліотеки ведеться </a:t>
            </a:r>
            <a:r>
              <a:rPr lang="uk-UA" sz="2800" dirty="0" smtClean="0"/>
              <a:t>здійснюється за </a:t>
            </a:r>
            <a:r>
              <a:rPr lang="uk-UA" sz="2800" dirty="0"/>
              <a:t>допомогою спеціальних </a:t>
            </a:r>
            <a:r>
              <a:rPr lang="uk-UA" sz="2800" dirty="0" smtClean="0"/>
              <a:t>сервісів: </a:t>
            </a:r>
            <a:r>
              <a:rPr lang="uk-UA" sz="2800" b="1" dirty="0" smtClean="0">
                <a:solidFill>
                  <a:srgbClr val="FFC000"/>
                </a:solidFill>
              </a:rPr>
              <a:t>лічильників та </a:t>
            </a:r>
            <a:r>
              <a:rPr lang="uk-UA" sz="2800" b="1" dirty="0">
                <a:solidFill>
                  <a:srgbClr val="FFC000"/>
                </a:solidFill>
              </a:rPr>
              <a:t>програм статистичного аналізу</a:t>
            </a:r>
            <a:r>
              <a:rPr lang="uk-UA" sz="2800" dirty="0"/>
              <a:t>, призначених для зовнішнього незалежного вимірювання відвідуваності Інтернет-ресурсу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653136"/>
            <a:ext cx="7543800" cy="1570112"/>
          </a:xfrm>
        </p:spPr>
        <p:txBody>
          <a:bodyPr/>
          <a:lstStyle/>
          <a:p>
            <a:r>
              <a:rPr lang="uk-UA" dirty="0" smtClean="0"/>
              <a:t>Облік відвідувань (звернень)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454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43</TotalTime>
  <Words>486</Words>
  <Application>Microsoft Office PowerPoint</Application>
  <PresentationFormat>Экран (4:3)</PresentationFormat>
  <Paragraphs>62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Базовая</vt:lpstr>
      <vt:lpstr>Бібліотечна статистка</vt:lpstr>
      <vt:lpstr>Офіційні документи</vt:lpstr>
      <vt:lpstr>Форми первинної облікової документації </vt:lpstr>
      <vt:lpstr>Термінологія</vt:lpstr>
      <vt:lpstr>Види обліку </vt:lpstr>
      <vt:lpstr>Облік користувачів</vt:lpstr>
      <vt:lpstr>Облік користувачів</vt:lpstr>
      <vt:lpstr>Облік відвідувань (звернень)</vt:lpstr>
      <vt:lpstr>Облік відвідувань (звернень)</vt:lpstr>
      <vt:lpstr>Облік відвідувань (звернень)</vt:lpstr>
      <vt:lpstr>Облік видачі документів та копій</vt:lpstr>
      <vt:lpstr>Облік видачі документів та копій</vt:lpstr>
      <vt:lpstr>Облік видачі документів та копій</vt:lpstr>
      <vt:lpstr>Облік видачі документів та копій</vt:lpstr>
      <vt:lpstr>Облік видачі документів та копій</vt:lpstr>
      <vt:lpstr>Облік довідок, консультацій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Бібліотечна статистка</dc:title>
  <dc:creator>sveta</dc:creator>
  <cp:lastModifiedBy>sveta</cp:lastModifiedBy>
  <cp:revision>6</cp:revision>
  <dcterms:created xsi:type="dcterms:W3CDTF">2016-06-14T19:35:14Z</dcterms:created>
  <dcterms:modified xsi:type="dcterms:W3CDTF">2016-06-14T20:26:15Z</dcterms:modified>
</cp:coreProperties>
</file>